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429" r:id="rId3"/>
    <p:sldId id="425" r:id="rId4"/>
    <p:sldId id="420" r:id="rId5"/>
    <p:sldId id="277" r:id="rId6"/>
    <p:sldId id="398" r:id="rId7"/>
    <p:sldId id="392" r:id="rId8"/>
    <p:sldId id="435" r:id="rId9"/>
    <p:sldId id="448" r:id="rId10"/>
    <p:sldId id="449" r:id="rId11"/>
    <p:sldId id="450" r:id="rId12"/>
    <p:sldId id="451" r:id="rId13"/>
    <p:sldId id="452" r:id="rId14"/>
    <p:sldId id="443" r:id="rId15"/>
    <p:sldId id="453" r:id="rId16"/>
    <p:sldId id="281" r:id="rId17"/>
    <p:sldId id="421" r:id="rId18"/>
    <p:sldId id="426" r:id="rId19"/>
    <p:sldId id="441" r:id="rId20"/>
    <p:sldId id="454" r:id="rId21"/>
    <p:sldId id="423" r:id="rId22"/>
    <p:sldId id="433" r:id="rId23"/>
    <p:sldId id="45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09EC02-650C-48B6-9A7B-5F86F29E6169}">
          <p14:sldIdLst>
            <p14:sldId id="256"/>
            <p14:sldId id="429"/>
            <p14:sldId id="425"/>
            <p14:sldId id="420"/>
            <p14:sldId id="277"/>
            <p14:sldId id="398"/>
            <p14:sldId id="392"/>
            <p14:sldId id="435"/>
            <p14:sldId id="448"/>
            <p14:sldId id="449"/>
            <p14:sldId id="450"/>
            <p14:sldId id="451"/>
            <p14:sldId id="452"/>
            <p14:sldId id="443"/>
            <p14:sldId id="453"/>
            <p14:sldId id="281"/>
            <p14:sldId id="421"/>
            <p14:sldId id="426"/>
            <p14:sldId id="441"/>
            <p14:sldId id="454"/>
            <p14:sldId id="423"/>
            <p14:sldId id="433"/>
            <p14:sldId id="45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 Van Alstyne" initials="AVA" lastIdx="1" clrIdx="0">
    <p:extLst>
      <p:ext uri="{19B8F6BF-5375-455C-9EA6-DF929625EA0E}">
        <p15:presenceInfo xmlns:p15="http://schemas.microsoft.com/office/powerpoint/2012/main" userId="S::andrew@asbony.onmicrosoft.com::5cff9ece-9429-4bff-ace1-2543298c4d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A4"/>
    <a:srgbClr val="F68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6" autoAdjust="0"/>
    <p:restoredTop sz="94660"/>
  </p:normalViewPr>
  <p:slideViewPr>
    <p:cSldViewPr>
      <p:cViewPr varScale="1">
        <p:scale>
          <a:sx n="82" d="100"/>
          <a:sy n="82" d="100"/>
        </p:scale>
        <p:origin x="6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My%20Drive\Budget%20Cycles\2024%20Legislative%20Session\Foundation%20Aid%20Cut%20Presentation%20Bar%20Graph%20Exampl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20390419947506E-2"/>
          <c:y val="0"/>
          <c:w val="0.40668398221055702"/>
          <c:h val="0.985969833595597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C71-4E2C-8E64-F00F883CCE8C}"/>
              </c:ext>
            </c:extLst>
          </c:dPt>
          <c:dPt>
            <c:idx val="1"/>
            <c:bubble3D val="0"/>
            <c:spPr>
              <a:solidFill>
                <a:srgbClr val="F68026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C71-4E2C-8E64-F00F883CCE8C}"/>
              </c:ext>
            </c:extLst>
          </c:dPt>
          <c:dPt>
            <c:idx val="2"/>
            <c:bubble3D val="0"/>
            <c:spPr>
              <a:solidFill>
                <a:srgbClr val="0054A4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C71-4E2C-8E64-F00F883CCE8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Arno Pro" panose="02020502040506020403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C71-4E2C-8E64-F00F883CCE8C}"/>
                </c:ext>
              </c:extLst>
            </c:dLbl>
            <c:dLbl>
              <c:idx val="1"/>
              <c:layout>
                <c:manualLayout>
                  <c:x val="-0.1691606517935258"/>
                  <c:y val="4.242876983942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71-4E2C-8E64-F00F883CCE8C}"/>
                </c:ext>
              </c:extLst>
            </c:dLbl>
            <c:dLbl>
              <c:idx val="2"/>
              <c:layout>
                <c:manualLayout>
                  <c:x val="0.14223297608632254"/>
                  <c:y val="-0.111480829931846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71-4E2C-8E64-F00F883CCE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Arno Pro" panose="02020502040506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Federal Revenue</c:v>
                </c:pt>
                <c:pt idx="1">
                  <c:v>State Revenue</c:v>
                </c:pt>
                <c:pt idx="2">
                  <c:v>Local Revenue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3.1E-2</c:v>
                </c:pt>
                <c:pt idx="1">
                  <c:v>0.4</c:v>
                </c:pt>
                <c:pt idx="2">
                  <c:v>0.56799999999999995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71-4E2C-8E64-F00F883CCE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296761081948087"/>
          <c:y val="0.10664384720861554"/>
          <c:w val="0.30041201881014878"/>
          <c:h val="0.71936728589413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Arno Pro" panose="02020502040506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338719378827648"/>
          <c:y val="8.2142094873973739E-2"/>
          <c:w val="0.33544929279673374"/>
          <c:h val="0.8132675440050093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68026"/>
            </a:solidFill>
          </c:spPr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6B4-4A90-A9A5-4DAF0923312C}"/>
              </c:ext>
            </c:extLst>
          </c:dPt>
          <c:dPt>
            <c:idx val="1"/>
            <c:bubble3D val="0"/>
            <c:spPr>
              <a:solidFill>
                <a:srgbClr val="F68026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6B4-4A90-A9A5-4DAF0923312C}"/>
              </c:ext>
            </c:extLst>
          </c:dPt>
          <c:dPt>
            <c:idx val="2"/>
            <c:bubble3D val="0"/>
            <c:spPr>
              <a:solidFill>
                <a:srgbClr val="0054A4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6B4-4A90-A9A5-4DAF0923312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Arno Pro Display" panose="02020502050506020403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6B4-4A90-A9A5-4DAF0923312C}"/>
                </c:ext>
              </c:extLst>
            </c:dLbl>
            <c:dLbl>
              <c:idx val="1"/>
              <c:layout>
                <c:manualLayout>
                  <c:x val="-6.4839603382910505E-2"/>
                  <c:y val="-0.224070631872936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B4-4A90-A9A5-4DAF0923312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Arno Pro Display" panose="02020502050506020403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6B4-4A90-A9A5-4DAF092331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Arno Pro Display" panose="02020502050506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Federal Revenue</c:v>
                </c:pt>
                <c:pt idx="1">
                  <c:v>State Revenue</c:v>
                </c:pt>
                <c:pt idx="2">
                  <c:v>Local Revenue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6.6000000000000003E-2</c:v>
                </c:pt>
                <c:pt idx="1">
                  <c:v>0.79900000000000004</c:v>
                </c:pt>
                <c:pt idx="2">
                  <c:v>0.13600000000000001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B4-4A90-A9A5-4DAF092331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384408388345396"/>
          <c:y val="0.35264288324817811"/>
          <c:w val="0.33521660171266471"/>
          <c:h val="0.318172669419419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Arno Pro Display" panose="02020502050506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338719378827648"/>
          <c:y val="8.2142094873973739E-2"/>
          <c:w val="0.33544929279673374"/>
          <c:h val="0.8132675440050093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68026"/>
            </a:solidFill>
          </c:spPr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E83-432F-954A-2CDF9180F862}"/>
              </c:ext>
            </c:extLst>
          </c:dPt>
          <c:dPt>
            <c:idx val="1"/>
            <c:bubble3D val="0"/>
            <c:spPr>
              <a:solidFill>
                <a:srgbClr val="F68026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E83-432F-954A-2CDF9180F862}"/>
              </c:ext>
            </c:extLst>
          </c:dPt>
          <c:dPt>
            <c:idx val="2"/>
            <c:bubble3D val="0"/>
            <c:spPr>
              <a:solidFill>
                <a:srgbClr val="0054A4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E83-432F-954A-2CDF9180F86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Arno Pro Display" panose="02020502050506020403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83-432F-954A-2CDF9180F862}"/>
                </c:ext>
              </c:extLst>
            </c:dLbl>
            <c:dLbl>
              <c:idx val="1"/>
              <c:layout>
                <c:manualLayout>
                  <c:x val="6.9840531297224145E-2"/>
                  <c:y val="-9.603706267416337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Arno Pro Display" panose="02020502050506020403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83-432F-954A-2CDF9180F862}"/>
                </c:ext>
              </c:extLst>
            </c:dLbl>
            <c:dLbl>
              <c:idx val="2"/>
              <c:layout>
                <c:manualLayout>
                  <c:x val="5.3690646623717489E-2"/>
                  <c:y val="-0.21402500515748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E83-432F-954A-2CDF9180F8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Arno Pro Display" panose="02020502050506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Federal Revenue</c:v>
                </c:pt>
                <c:pt idx="1">
                  <c:v>State Revenue</c:v>
                </c:pt>
                <c:pt idx="2">
                  <c:v>Local Revenue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6.0000000000000001E-3</c:v>
                </c:pt>
                <c:pt idx="1">
                  <c:v>5.8999999999999997E-2</c:v>
                </c:pt>
                <c:pt idx="2">
                  <c:v>0.93400000000000005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E83-432F-954A-2CDF9180F8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20390419947506E-2"/>
          <c:y val="0"/>
          <c:w val="0.39858213035870516"/>
          <c:h val="0.9663276006294352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54A4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C71-4E2C-8E64-F00F883CCE8C}"/>
              </c:ext>
            </c:extLst>
          </c:dPt>
          <c:dPt>
            <c:idx val="1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C71-4E2C-8E64-F00F883CCE8C}"/>
              </c:ext>
            </c:extLst>
          </c:dPt>
          <c:dPt>
            <c:idx val="2"/>
            <c:bubble3D val="0"/>
            <c:spPr>
              <a:solidFill>
                <a:srgbClr val="F68026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C71-4E2C-8E64-F00F883CCE8C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5B97-44DA-A100-355BD417668D}"/>
              </c:ext>
            </c:extLst>
          </c:dPt>
          <c:dLbls>
            <c:dLbl>
              <c:idx val="0"/>
              <c:layout>
                <c:manualLayout>
                  <c:x val="-0.1352130723242928"/>
                  <c:y val="-0.250248013571479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71-4E2C-8E64-F00F883CCE8C}"/>
                </c:ext>
              </c:extLst>
            </c:dLbl>
            <c:dLbl>
              <c:idx val="1"/>
              <c:layout>
                <c:manualLayout>
                  <c:x val="-0.1691606517935258"/>
                  <c:y val="4.2428769839428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Arno Pro" panose="02020502040506020403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71-4E2C-8E64-F00F883CCE8C}"/>
                </c:ext>
              </c:extLst>
            </c:dLbl>
            <c:dLbl>
              <c:idx val="2"/>
              <c:layout>
                <c:manualLayout>
                  <c:x val="0.11792742053076699"/>
                  <c:y val="0.226781400285729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71-4E2C-8E64-F00F883CCE8C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Arno Pro" panose="02020502040506020403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5B97-44DA-A100-355BD4176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Arno Pro" panose="02020502040506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Foundation Aid</c:v>
                </c:pt>
                <c:pt idx="1">
                  <c:v>Other Operating Aid</c:v>
                </c:pt>
                <c:pt idx="2">
                  <c:v>Expense-based Aid</c:v>
                </c:pt>
                <c:pt idx="3">
                  <c:v>Categorical Aid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0.68360469637340293</c:v>
                </c:pt>
                <c:pt idx="1">
                  <c:v>5.2024969298382046E-2</c:v>
                </c:pt>
                <c:pt idx="2">
                  <c:v>0.25462402043307714</c:v>
                </c:pt>
                <c:pt idx="3">
                  <c:v>9.7463138951379199E-3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71-4E2C-8E64-F00F883CCE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296761081948087"/>
          <c:y val="0.10664384720861554"/>
          <c:w val="0.30041201881014878"/>
          <c:h val="0.71936728589413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Arno Pro" panose="02020502040506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Sheet1!$D$4</c:f>
              <c:strCache>
                <c:ptCount val="1"/>
                <c:pt idx="0">
                  <c:v>Payable Foundation Aid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$5.5M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CBA-4CF9-87BC-32433F21068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$5.9M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CBA-4CF9-87BC-32433F21068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$5.8M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CBA-4CF9-87BC-32433F21068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$5.8M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CBA-4CF9-87BC-32433F21068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$5.8M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CBA-4CF9-87BC-32433F21068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$5.9M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CBA-4CF9-87BC-32433F210682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$5.9M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FCBA-4CF9-87BC-32433F2106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Sheet1!$C$5:$C$21</c:f>
              <c:strCache>
                <c:ptCount val="1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2018-19</c:v>
                </c:pt>
                <c:pt idx="12">
                  <c:v>2019-20</c:v>
                </c:pt>
                <c:pt idx="13">
                  <c:v>2020-21</c:v>
                </c:pt>
                <c:pt idx="14">
                  <c:v>2021-22</c:v>
                </c:pt>
                <c:pt idx="15">
                  <c:v>2022-23</c:v>
                </c:pt>
                <c:pt idx="16">
                  <c:v>2023-24</c:v>
                </c:pt>
              </c:strCache>
            </c:strRef>
          </c:cat>
          <c:val>
            <c:numRef>
              <c:f>Sheet1!$D$5:$D$21</c:f>
              <c:numCache>
                <c:formatCode>"$"#,##0</c:formatCode>
                <c:ptCount val="17"/>
                <c:pt idx="0">
                  <c:v>5526414</c:v>
                </c:pt>
                <c:pt idx="1">
                  <c:v>5927353</c:v>
                </c:pt>
                <c:pt idx="2">
                  <c:v>5841334</c:v>
                </c:pt>
                <c:pt idx="3">
                  <c:v>5841334</c:v>
                </c:pt>
                <c:pt idx="4">
                  <c:v>5841334</c:v>
                </c:pt>
                <c:pt idx="5">
                  <c:v>5876382</c:v>
                </c:pt>
                <c:pt idx="6">
                  <c:v>5894011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CBA-4CF9-87BC-32433F210682}"/>
            </c:ext>
          </c:extLst>
        </c:ser>
        <c:ser>
          <c:idx val="1"/>
          <c:order val="1"/>
          <c:tx>
            <c:strRef>
              <c:f>Sheet1!$E$4</c:f>
              <c:strCache>
                <c:ptCount val="1"/>
                <c:pt idx="0">
                  <c:v>Phase-in Remaining</c:v>
                </c:pt>
              </c:strCache>
            </c:strRef>
          </c:tx>
          <c:spPr>
            <a:pattFill prst="wdDnDiag">
              <a:fgClr>
                <a:srgbClr val="F68026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prstDash val="dash"/>
            </a:ln>
            <a:effectLst/>
          </c:spPr>
          <c:invertIfNegative val="0"/>
          <c:cat>
            <c:strRef>
              <c:f>Sheet1!$C$5:$C$21</c:f>
              <c:strCache>
                <c:ptCount val="1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2018-19</c:v>
                </c:pt>
                <c:pt idx="12">
                  <c:v>2019-20</c:v>
                </c:pt>
                <c:pt idx="13">
                  <c:v>2020-21</c:v>
                </c:pt>
                <c:pt idx="14">
                  <c:v>2021-22</c:v>
                </c:pt>
                <c:pt idx="15">
                  <c:v>2022-23</c:v>
                </c:pt>
                <c:pt idx="16">
                  <c:v>2023-24</c:v>
                </c:pt>
              </c:strCache>
            </c:strRef>
          </c:cat>
          <c:val>
            <c:numRef>
              <c:f>Sheet1!$E$5:$E$21</c:f>
              <c:numCache>
                <c:formatCode>"$"#,##0</c:formatCode>
                <c:ptCount val="17"/>
                <c:pt idx="0">
                  <c:v>1134926</c:v>
                </c:pt>
                <c:pt idx="1">
                  <c:v>1141119</c:v>
                </c:pt>
                <c:pt idx="2">
                  <c:v>1126948</c:v>
                </c:pt>
                <c:pt idx="3">
                  <c:v>1153015</c:v>
                </c:pt>
                <c:pt idx="4">
                  <c:v>229890</c:v>
                </c:pt>
                <c:pt idx="5">
                  <c:v>237432</c:v>
                </c:pt>
                <c:pt idx="6">
                  <c:v>52842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CBA-4CF9-87BC-32433F210682}"/>
            </c:ext>
          </c:extLst>
        </c:ser>
        <c:ser>
          <c:idx val="2"/>
          <c:order val="2"/>
          <c:tx>
            <c:strRef>
              <c:f>Sheet1!$F$4</c:f>
              <c:strCache>
                <c:ptCount val="1"/>
                <c:pt idx="0">
                  <c:v>Formula Foundation Aid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$5.8M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FCBA-4CF9-87BC-32433F210682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$5.4M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FCBA-4CF9-87BC-32433F210682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$5.1M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FCBA-4CF9-87BC-32433F210682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$5.1M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FCBA-4CF9-87BC-32433F210682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$5.3M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FCBA-4CF9-87BC-32433F210682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$5.3M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FCBA-4CF9-87BC-32433F210682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$5.4M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FCBA-4CF9-87BC-32433F210682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$5.2M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FCBA-4CF9-87BC-32433F210682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$5.2M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FCBA-4CF9-87BC-32433F210682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/>
                      <a:t>$5.5M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FCBA-4CF9-87BC-32433F2106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Sheet1!$C$5:$C$21</c:f>
              <c:strCache>
                <c:ptCount val="1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2018-19</c:v>
                </c:pt>
                <c:pt idx="12">
                  <c:v>2019-20</c:v>
                </c:pt>
                <c:pt idx="13">
                  <c:v>2020-21</c:v>
                </c:pt>
                <c:pt idx="14">
                  <c:v>2021-22</c:v>
                </c:pt>
                <c:pt idx="15">
                  <c:v>2022-23</c:v>
                </c:pt>
                <c:pt idx="16">
                  <c:v>2023-24</c:v>
                </c:pt>
              </c:strCache>
            </c:strRef>
          </c:cat>
          <c:val>
            <c:numRef>
              <c:f>Sheet1!$F$5:$F$21</c:f>
              <c:numCache>
                <c:formatCode>General</c:formatCode>
                <c:ptCount val="17"/>
                <c:pt idx="7" formatCode="&quot;$&quot;#,##0">
                  <c:v>5762895</c:v>
                </c:pt>
                <c:pt idx="8" formatCode="&quot;$&quot;#,##0">
                  <c:v>5445736</c:v>
                </c:pt>
                <c:pt idx="9" formatCode="&quot;$&quot;#,##0">
                  <c:v>5064645</c:v>
                </c:pt>
                <c:pt idx="10" formatCode="&quot;$&quot;#,##0">
                  <c:v>5120036</c:v>
                </c:pt>
                <c:pt idx="11" formatCode="&quot;$&quot;#,##0">
                  <c:v>5282532</c:v>
                </c:pt>
                <c:pt idx="12" formatCode="&quot;$&quot;#,##0">
                  <c:v>5276699</c:v>
                </c:pt>
                <c:pt idx="13" formatCode="&quot;$&quot;#,##0">
                  <c:v>5368489</c:v>
                </c:pt>
                <c:pt idx="14" formatCode="&quot;$&quot;#,##0">
                  <c:v>5238205</c:v>
                </c:pt>
                <c:pt idx="15" formatCode="&quot;$&quot;#,##0">
                  <c:v>5242093</c:v>
                </c:pt>
                <c:pt idx="16" formatCode="&quot;$&quot;#,##0">
                  <c:v>5541725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FCBA-4CF9-87BC-32433F210682}"/>
            </c:ext>
          </c:extLst>
        </c:ser>
        <c:ser>
          <c:idx val="3"/>
          <c:order val="3"/>
          <c:tx>
            <c:strRef>
              <c:f>Sheet1!$G$4</c:f>
              <c:strCache>
                <c:ptCount val="1"/>
                <c:pt idx="0">
                  <c:v>Save Harmless Amount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$0.2M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FCBA-4CF9-87BC-32433F210682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$0.5M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FCBA-4CF9-87BC-32433F210682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$0.9M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FCBA-4CF9-87BC-32433F210682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$1.0M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FCBA-4CF9-87BC-32433F210682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$1.0M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FCBA-4CF9-87BC-32433F210682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$1.2M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9-FCBA-4CF9-87BC-32433F210682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$1.1M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FCBA-4CF9-87BC-32433F210682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$1.4M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B-FCBA-4CF9-87BC-32433F210682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$1.6M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FCBA-4CF9-87BC-32433F210682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/>
                      <a:t>$1.5M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FCBA-4CF9-87BC-32433F2106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Sheet1!$C$5:$C$21</c:f>
              <c:strCache>
                <c:ptCount val="1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2018-19</c:v>
                </c:pt>
                <c:pt idx="12">
                  <c:v>2019-20</c:v>
                </c:pt>
                <c:pt idx="13">
                  <c:v>2020-21</c:v>
                </c:pt>
                <c:pt idx="14">
                  <c:v>2021-22</c:v>
                </c:pt>
                <c:pt idx="15">
                  <c:v>2022-23</c:v>
                </c:pt>
                <c:pt idx="16">
                  <c:v>2023-24</c:v>
                </c:pt>
              </c:strCache>
            </c:strRef>
          </c:cat>
          <c:val>
            <c:numRef>
              <c:f>Sheet1!$G$5:$G$21</c:f>
              <c:numCache>
                <c:formatCode>General</c:formatCode>
                <c:ptCount val="17"/>
                <c:pt idx="7" formatCode="&quot;$&quot;#,##0">
                  <c:v>181215</c:v>
                </c:pt>
                <c:pt idx="8" formatCode="&quot;$&quot;#,##0">
                  <c:v>520367</c:v>
                </c:pt>
                <c:pt idx="9" formatCode="&quot;$&quot;#,##0">
                  <c:v>901458</c:v>
                </c:pt>
                <c:pt idx="10" formatCode="&quot;$&quot;#,##0">
                  <c:v>1009538</c:v>
                </c:pt>
                <c:pt idx="11" formatCode="&quot;$&quot;#,##0">
                  <c:v>1024791</c:v>
                </c:pt>
                <c:pt idx="12" formatCode="&quot;$&quot;#,##0">
                  <c:v>1195639</c:v>
                </c:pt>
                <c:pt idx="13" formatCode="&quot;$&quot;#,##0">
                  <c:v>1103849</c:v>
                </c:pt>
                <c:pt idx="14" formatCode="&quot;$&quot;#,##0">
                  <c:v>1428303</c:v>
                </c:pt>
                <c:pt idx="15" formatCode="&quot;$&quot;#,##0">
                  <c:v>1624410</c:v>
                </c:pt>
                <c:pt idx="16" formatCode="&quot;$&quot;#,##0">
                  <c:v>1530773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FCBA-4CF9-87BC-32433F2106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overlap val="100"/>
        <c:axId val="1120967360"/>
        <c:axId val="405384080"/>
      </c:barChart>
      <c:lineChart>
        <c:grouping val="standard"/>
        <c:varyColors val="0"/>
        <c:ser>
          <c:idx val="4"/>
          <c:order val="4"/>
          <c:tx>
            <c:strRef>
              <c:f>Sheet1!$H$4</c:f>
              <c:strCache>
                <c:ptCount val="1"/>
                <c:pt idx="0">
                  <c:v>Formula Amount</c:v>
                </c:pt>
              </c:strCache>
            </c:strRef>
          </c:tx>
          <c:spPr>
            <a:ln w="412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Sheet1!$C$5:$C$21</c:f>
              <c:strCache>
                <c:ptCount val="1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2018-19</c:v>
                </c:pt>
                <c:pt idx="12">
                  <c:v>2019-20</c:v>
                </c:pt>
                <c:pt idx="13">
                  <c:v>2020-21</c:v>
                </c:pt>
                <c:pt idx="14">
                  <c:v>2021-22</c:v>
                </c:pt>
                <c:pt idx="15">
                  <c:v>2022-23</c:v>
                </c:pt>
                <c:pt idx="16">
                  <c:v>2023-24</c:v>
                </c:pt>
              </c:strCache>
            </c:strRef>
          </c:cat>
          <c:val>
            <c:numRef>
              <c:f>Sheet1!$H$5:$H$21</c:f>
              <c:numCache>
                <c:formatCode>"$"#,##0</c:formatCode>
                <c:ptCount val="17"/>
                <c:pt idx="0">
                  <c:v>6661340</c:v>
                </c:pt>
                <c:pt idx="1">
                  <c:v>7068472</c:v>
                </c:pt>
                <c:pt idx="2">
                  <c:v>6968282</c:v>
                </c:pt>
                <c:pt idx="3">
                  <c:v>6994349</c:v>
                </c:pt>
                <c:pt idx="4">
                  <c:v>6071224</c:v>
                </c:pt>
                <c:pt idx="5">
                  <c:v>6113814</c:v>
                </c:pt>
                <c:pt idx="6">
                  <c:v>5946853</c:v>
                </c:pt>
                <c:pt idx="7">
                  <c:v>5762895</c:v>
                </c:pt>
                <c:pt idx="8">
                  <c:v>5445736</c:v>
                </c:pt>
                <c:pt idx="9">
                  <c:v>5064645</c:v>
                </c:pt>
                <c:pt idx="10">
                  <c:v>5120036</c:v>
                </c:pt>
                <c:pt idx="11">
                  <c:v>5282532</c:v>
                </c:pt>
                <c:pt idx="12">
                  <c:v>5276699</c:v>
                </c:pt>
                <c:pt idx="13">
                  <c:v>5368489</c:v>
                </c:pt>
                <c:pt idx="14">
                  <c:v>5238205</c:v>
                </c:pt>
                <c:pt idx="15">
                  <c:v>5242093</c:v>
                </c:pt>
                <c:pt idx="16">
                  <c:v>5541725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FCBA-4CF9-87BC-32433F2106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0967360"/>
        <c:axId val="405384080"/>
      </c:lineChart>
      <c:catAx>
        <c:axId val="112096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5384080"/>
        <c:crosses val="autoZero"/>
        <c:auto val="1"/>
        <c:lblAlgn val="ctr"/>
        <c:lblOffset val="100"/>
        <c:noMultiLvlLbl val="0"/>
      </c:catAx>
      <c:valAx>
        <c:axId val="405384080"/>
        <c:scaling>
          <c:orientation val="minMax"/>
          <c:max val="8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0967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36D23-B7A9-4A0D-BB88-9F8B2A3068C9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281F4-D42F-4CD6-B83A-12C221A88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8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E281F4-D42F-4CD6-B83A-12C221A881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24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E281F4-D42F-4CD6-B83A-12C221A881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82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E281F4-D42F-4CD6-B83A-12C221A881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45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267200"/>
            <a:ext cx="8534400" cy="1981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67000"/>
            <a:ext cx="12192000" cy="1447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73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4A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827786-4FC9-4D61-8210-A20FB2D6AB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854075"/>
            <a:ext cx="2743200" cy="5851525"/>
          </a:xfrm>
        </p:spPr>
        <p:txBody>
          <a:bodyPr vert="eaVert"/>
          <a:lstStyle>
            <a:lvl1pPr>
              <a:defRPr>
                <a:solidFill>
                  <a:srgbClr val="0054A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854075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1595B-A742-4BE4-96E1-E1B10CA3B9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6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</p:spPr>
        <p:txBody>
          <a:bodyPr/>
          <a:lstStyle>
            <a:lvl1pPr>
              <a:defRPr>
                <a:solidFill>
                  <a:srgbClr val="0054A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79638"/>
            <a:ext cx="10972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CFC9C9-A596-4508-A93D-1CE50B37E3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130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54A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13C2C5-E572-46AE-807A-E8B6BDFC17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1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66800"/>
            <a:ext cx="10972800" cy="1143000"/>
          </a:xfrm>
        </p:spPr>
        <p:txBody>
          <a:bodyPr/>
          <a:lstStyle>
            <a:lvl1pPr>
              <a:defRPr>
                <a:solidFill>
                  <a:srgbClr val="0054A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55838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55838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5518F1-F50D-424E-96C2-BF33D55CE1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5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1143000"/>
          </a:xfrm>
        </p:spPr>
        <p:txBody>
          <a:bodyPr/>
          <a:lstStyle>
            <a:lvl1pPr>
              <a:defRPr>
                <a:solidFill>
                  <a:srgbClr val="0054A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55825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830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15582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830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E3A51E-1A20-4E9A-875C-1D88E7B5B3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7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66800"/>
            <a:ext cx="10972800" cy="1143000"/>
          </a:xfrm>
        </p:spPr>
        <p:txBody>
          <a:bodyPr/>
          <a:lstStyle>
            <a:lvl1pPr>
              <a:defRPr>
                <a:solidFill>
                  <a:srgbClr val="0054A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C89A09-5FB7-4580-BC58-3563E652F5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7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C9C59F-1F02-42E5-A589-F6FB40138E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89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928687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rgbClr val="0054A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28688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90738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6D93FC-77DC-4325-8D40-420300316B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2578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rgbClr val="0054A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0699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8245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7851A-0D57-483E-9642-6CA403772E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0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79638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41CFE-A2CC-4105-9DE9-CA3D5F2E22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39200" y="22860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8087D-E8B6-4120-BFD8-71DF4314E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1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54A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76800"/>
            <a:ext cx="8534400" cy="1371600"/>
          </a:xfrm>
        </p:spPr>
        <p:txBody>
          <a:bodyPr/>
          <a:lstStyle/>
          <a:p>
            <a:r>
              <a:rPr lang="en-US" i="1" dirty="0">
                <a:solidFill>
                  <a:srgbClr val="F68026"/>
                </a:solidFill>
                <a:latin typeface="Arno Pro Smbd SmText" panose="02020702040506020403" pitchFamily="18" charset="0"/>
              </a:rPr>
              <a:t>February 15,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66" y="2705100"/>
            <a:ext cx="12192000" cy="1447800"/>
          </a:xfrm>
        </p:spPr>
        <p:txBody>
          <a:bodyPr/>
          <a:lstStyle/>
          <a:p>
            <a:r>
              <a:rPr lang="en-US" sz="3200" dirty="0">
                <a:latin typeface="Arno Pro" panose="02020502040506020403" pitchFamily="18" charset="0"/>
              </a:rPr>
              <a:t>State Aid Through the Lens of the Governor’s Executive Budget</a:t>
            </a:r>
          </a:p>
        </p:txBody>
      </p:sp>
    </p:spTree>
    <p:extLst>
      <p:ext uri="{BB962C8B-B14F-4D97-AF65-F5344CB8AC3E}">
        <p14:creationId xmlns:p14="http://schemas.microsoft.com/office/powerpoint/2010/main" val="694717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92C325-BE71-1206-57FC-18491557B8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11AA3-AF8B-A81B-FEDC-BFAE3F549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89715"/>
            <a:ext cx="10972800" cy="1143000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rno Pro" panose="02020502040506020403" pitchFamily="18" charset="0"/>
              </a:rPr>
              <a:t>Reading State Aid Runs</a:t>
            </a:r>
          </a:p>
        </p:txBody>
      </p:sp>
      <p:pic>
        <p:nvPicPr>
          <p:cNvPr id="6" name="Content Placeholder 5" descr="A document with numbers and numbers&#10;&#10;Description automatically generated">
            <a:extLst>
              <a:ext uri="{FF2B5EF4-FFF2-40B4-BE49-F238E27FC236}">
                <a16:creationId xmlns:a16="http://schemas.microsoft.com/office/drawing/2014/main" id="{3E98253D-730C-A009-5E96-8B0D3337B6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553" y="1498238"/>
            <a:ext cx="8860893" cy="513116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C9368-C2B4-846F-0409-2E993A833C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10</a:t>
            </a:fld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DF876F9-D36E-F139-D8F5-8C2D549EDD39}"/>
              </a:ext>
            </a:extLst>
          </p:cNvPr>
          <p:cNvSpPr/>
          <p:nvPr/>
        </p:nvSpPr>
        <p:spPr>
          <a:xfrm>
            <a:off x="1905000" y="2446727"/>
            <a:ext cx="1752600" cy="381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59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A5FD8F-ABD9-DBB7-F932-13E7EE8002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54BB0-78D9-BC41-3BDC-3BA20422D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89715"/>
            <a:ext cx="10972800" cy="1143000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rno Pro" panose="02020502040506020403" pitchFamily="18" charset="0"/>
              </a:rPr>
              <a:t>Reading State Aid Runs</a:t>
            </a:r>
          </a:p>
        </p:txBody>
      </p:sp>
      <p:pic>
        <p:nvPicPr>
          <p:cNvPr id="6" name="Content Placeholder 5" descr="A document with numbers and numbers&#10;&#10;Description automatically generated">
            <a:extLst>
              <a:ext uri="{FF2B5EF4-FFF2-40B4-BE49-F238E27FC236}">
                <a16:creationId xmlns:a16="http://schemas.microsoft.com/office/drawing/2014/main" id="{6AD31A05-0642-4C26-F1D5-FF17B35254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553" y="1498238"/>
            <a:ext cx="8860893" cy="513116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AA6FD-78A6-54FA-7433-BAC4A65573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11</a:t>
            </a:fld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A0EFAAE-0DE7-B57B-7A87-A199331634E2}"/>
              </a:ext>
            </a:extLst>
          </p:cNvPr>
          <p:cNvSpPr/>
          <p:nvPr/>
        </p:nvSpPr>
        <p:spPr>
          <a:xfrm>
            <a:off x="1828800" y="2551083"/>
            <a:ext cx="2362200" cy="162997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F5C085-98AF-9B93-61D5-6B443F72A9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BCE12-3EE7-11A1-5972-84E3E3F71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89715"/>
            <a:ext cx="10972800" cy="1143000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rno Pro" panose="02020502040506020403" pitchFamily="18" charset="0"/>
              </a:rPr>
              <a:t>Reading State Aid Runs</a:t>
            </a:r>
          </a:p>
        </p:txBody>
      </p:sp>
      <p:pic>
        <p:nvPicPr>
          <p:cNvPr id="6" name="Content Placeholder 5" descr="A document with numbers and numbers&#10;&#10;Description automatically generated">
            <a:extLst>
              <a:ext uri="{FF2B5EF4-FFF2-40B4-BE49-F238E27FC236}">
                <a16:creationId xmlns:a16="http://schemas.microsoft.com/office/drawing/2014/main" id="{0D387E86-48A4-E3EA-F5DE-85ADFCC582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553" y="1498238"/>
            <a:ext cx="8860893" cy="513116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F849D7-4080-D1D1-E112-8CBDF2C441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12</a:t>
            </a:fld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D7BBFC8-83DF-80D6-4EFC-7A8E6B4FBABC}"/>
              </a:ext>
            </a:extLst>
          </p:cNvPr>
          <p:cNvSpPr/>
          <p:nvPr/>
        </p:nvSpPr>
        <p:spPr>
          <a:xfrm>
            <a:off x="1905000" y="4063818"/>
            <a:ext cx="1752600" cy="381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524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27A83-7773-97DE-087D-7FD37BD645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0DA07-2DB2-9411-B8F0-E5418DB26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89715"/>
            <a:ext cx="10972800" cy="1143000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rno Pro" panose="02020502040506020403" pitchFamily="18" charset="0"/>
              </a:rPr>
              <a:t>Reading State Aid Runs</a:t>
            </a:r>
          </a:p>
        </p:txBody>
      </p:sp>
      <p:pic>
        <p:nvPicPr>
          <p:cNvPr id="6" name="Content Placeholder 5" descr="A document with numbers and numbers&#10;&#10;Description automatically generated">
            <a:extLst>
              <a:ext uri="{FF2B5EF4-FFF2-40B4-BE49-F238E27FC236}">
                <a16:creationId xmlns:a16="http://schemas.microsoft.com/office/drawing/2014/main" id="{6D45F525-69C6-8308-356B-D1A8E19F08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553" y="1498238"/>
            <a:ext cx="8860893" cy="513116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C33D25-B996-FA8F-D378-1C3E87F48F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13</a:t>
            </a:fld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CB3CF61-4F91-5D08-5AFA-A5DBA67AC7F9}"/>
              </a:ext>
            </a:extLst>
          </p:cNvPr>
          <p:cNvSpPr/>
          <p:nvPr/>
        </p:nvSpPr>
        <p:spPr>
          <a:xfrm>
            <a:off x="3962400" y="5715000"/>
            <a:ext cx="12192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57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D6740-1D9F-568D-161A-96A9FB0499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C31132-D2C8-8543-59FC-6C0F913ABD4E}"/>
              </a:ext>
            </a:extLst>
          </p:cNvPr>
          <p:cNvSpPr txBox="1"/>
          <p:nvPr/>
        </p:nvSpPr>
        <p:spPr>
          <a:xfrm>
            <a:off x="76200" y="84447"/>
            <a:ext cx="1828800" cy="9061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Content Placeholder 5" descr="A screenshot of a document&#10;&#10;Description automatically generated">
            <a:extLst>
              <a:ext uri="{FF2B5EF4-FFF2-40B4-BE49-F238E27FC236}">
                <a16:creationId xmlns:a16="http://schemas.microsoft.com/office/drawing/2014/main" id="{5B1B8C1D-4DDE-D128-F7E6-BD965E8ADB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84447"/>
            <a:ext cx="9144000" cy="6689106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5AD5868-97BF-0EFF-89BE-5A64813952F9}"/>
              </a:ext>
            </a:extLst>
          </p:cNvPr>
          <p:cNvSpPr txBox="1"/>
          <p:nvPr/>
        </p:nvSpPr>
        <p:spPr>
          <a:xfrm>
            <a:off x="10363200" y="54256"/>
            <a:ext cx="1828800" cy="9061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175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F02DD-31C7-D3D7-7D44-D006ADC02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54A4"/>
                </a:solidFill>
                <a:latin typeface="Arno Pro" panose="02020502040506020403" pitchFamily="18" charset="0"/>
              </a:rPr>
              <a:t>November “Current Law”: </a:t>
            </a:r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SED publishes first estimates of the coming school year based on what is currently in law</a:t>
            </a:r>
          </a:p>
          <a:p>
            <a:r>
              <a:rPr lang="en-US" b="1" dirty="0">
                <a:solidFill>
                  <a:srgbClr val="0054A4"/>
                </a:solidFill>
                <a:latin typeface="Arno Pro" panose="02020502040506020403" pitchFamily="18" charset="0"/>
              </a:rPr>
              <a:t>Executive Budget State Aid Run: </a:t>
            </a:r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Includes changes that Governor is proposing</a:t>
            </a:r>
          </a:p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If the Governor proposes something less than “current law” only her proposal will show in the Executive Budget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4E8E1-5572-26B2-7637-8E1009BE1B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15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6C24E1B-6E1B-2089-0BAF-FBC70D328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rno Pro" panose="02020502040506020403" pitchFamily="18" charset="0"/>
              </a:rPr>
              <a:t>Reading State Aid Runs</a:t>
            </a:r>
          </a:p>
        </p:txBody>
      </p:sp>
    </p:spTree>
    <p:extLst>
      <p:ext uri="{BB962C8B-B14F-4D97-AF65-F5344CB8AC3E}">
        <p14:creationId xmlns:p14="http://schemas.microsoft.com/office/powerpoint/2010/main" val="2166929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4CB9C-99E2-3180-6AC9-080AD267E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no Pro" panose="02020502040506020403" pitchFamily="18" charset="0"/>
              </a:rPr>
              <a:t>Foundation Aid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19CF7E-55ED-389B-2573-B21BF0E62C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FAF0DF-F6DC-3F0C-CF48-0D2F9151407C}"/>
              </a:ext>
            </a:extLst>
          </p:cNvPr>
          <p:cNvSpPr/>
          <p:nvPr/>
        </p:nvSpPr>
        <p:spPr>
          <a:xfrm>
            <a:off x="304800" y="2133600"/>
            <a:ext cx="1600200" cy="1143000"/>
          </a:xfrm>
          <a:prstGeom prst="rect">
            <a:avLst/>
          </a:prstGeom>
          <a:solidFill>
            <a:srgbClr val="0054A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Foundation Amount</a:t>
            </a:r>
          </a:p>
        </p:txBody>
      </p:sp>
      <p:sp>
        <p:nvSpPr>
          <p:cNvPr id="6" name="Multiplication Sign 5">
            <a:extLst>
              <a:ext uri="{FF2B5EF4-FFF2-40B4-BE49-F238E27FC236}">
                <a16:creationId xmlns:a16="http://schemas.microsoft.com/office/drawing/2014/main" id="{D93CCF08-6FAA-80D0-F005-16682FD26DFD}"/>
              </a:ext>
            </a:extLst>
          </p:cNvPr>
          <p:cNvSpPr/>
          <p:nvPr/>
        </p:nvSpPr>
        <p:spPr>
          <a:xfrm>
            <a:off x="1995236" y="2362200"/>
            <a:ext cx="762000" cy="685800"/>
          </a:xfrm>
          <a:prstGeom prst="mathMultiply">
            <a:avLst/>
          </a:prstGeom>
          <a:solidFill>
            <a:srgbClr val="0054A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AA507A-F827-8846-C426-56E9003EEBB9}"/>
              </a:ext>
            </a:extLst>
          </p:cNvPr>
          <p:cNvSpPr/>
          <p:nvPr/>
        </p:nvSpPr>
        <p:spPr>
          <a:xfrm>
            <a:off x="2803359" y="2133600"/>
            <a:ext cx="1600200" cy="1143000"/>
          </a:xfrm>
          <a:prstGeom prst="rect">
            <a:avLst/>
          </a:prstGeom>
          <a:solidFill>
            <a:srgbClr val="0054A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Pupil Needs Index</a:t>
            </a:r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F2541ED3-0BCB-B808-AE3A-0A47F88D4908}"/>
              </a:ext>
            </a:extLst>
          </p:cNvPr>
          <p:cNvSpPr/>
          <p:nvPr/>
        </p:nvSpPr>
        <p:spPr>
          <a:xfrm>
            <a:off x="4515855" y="2326105"/>
            <a:ext cx="762000" cy="685800"/>
          </a:xfrm>
          <a:prstGeom prst="mathMultiply">
            <a:avLst/>
          </a:prstGeom>
          <a:solidFill>
            <a:srgbClr val="0054A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F4BC5D-1AAC-18DC-26FF-E1EC9D77C658}"/>
              </a:ext>
            </a:extLst>
          </p:cNvPr>
          <p:cNvSpPr/>
          <p:nvPr/>
        </p:nvSpPr>
        <p:spPr>
          <a:xfrm>
            <a:off x="5390151" y="2153652"/>
            <a:ext cx="1600200" cy="1143000"/>
          </a:xfrm>
          <a:prstGeom prst="rect">
            <a:avLst/>
          </a:prstGeom>
          <a:solidFill>
            <a:srgbClr val="0054A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Regional Cost Index</a:t>
            </a:r>
          </a:p>
        </p:txBody>
      </p:sp>
      <p:sp>
        <p:nvSpPr>
          <p:cNvPr id="10" name="Minus Sign 9">
            <a:extLst>
              <a:ext uri="{FF2B5EF4-FFF2-40B4-BE49-F238E27FC236}">
                <a16:creationId xmlns:a16="http://schemas.microsoft.com/office/drawing/2014/main" id="{692F322E-BDFB-FE91-F9EC-5EE1AEBF704B}"/>
              </a:ext>
            </a:extLst>
          </p:cNvPr>
          <p:cNvSpPr/>
          <p:nvPr/>
        </p:nvSpPr>
        <p:spPr>
          <a:xfrm>
            <a:off x="7102647" y="2400300"/>
            <a:ext cx="533400" cy="609600"/>
          </a:xfrm>
          <a:prstGeom prst="mathMinus">
            <a:avLst/>
          </a:prstGeom>
          <a:solidFill>
            <a:srgbClr val="0054A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DC29D0-5E64-6175-22B8-A4D3E1801479}"/>
              </a:ext>
            </a:extLst>
          </p:cNvPr>
          <p:cNvSpPr/>
          <p:nvPr/>
        </p:nvSpPr>
        <p:spPr>
          <a:xfrm>
            <a:off x="7764391" y="2161673"/>
            <a:ext cx="1600200" cy="1143000"/>
          </a:xfrm>
          <a:prstGeom prst="rect">
            <a:avLst/>
          </a:prstGeom>
          <a:solidFill>
            <a:srgbClr val="0054A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Expected Minimum Local Contribution</a:t>
            </a:r>
          </a:p>
        </p:txBody>
      </p:sp>
      <p:sp>
        <p:nvSpPr>
          <p:cNvPr id="12" name="Equals 11">
            <a:extLst>
              <a:ext uri="{FF2B5EF4-FFF2-40B4-BE49-F238E27FC236}">
                <a16:creationId xmlns:a16="http://schemas.microsoft.com/office/drawing/2014/main" id="{FB9F11A5-EE4C-930F-DC11-F9E9C681CB91}"/>
              </a:ext>
            </a:extLst>
          </p:cNvPr>
          <p:cNvSpPr/>
          <p:nvPr/>
        </p:nvSpPr>
        <p:spPr>
          <a:xfrm>
            <a:off x="9492935" y="2478505"/>
            <a:ext cx="595564" cy="381000"/>
          </a:xfrm>
          <a:prstGeom prst="mathEqual">
            <a:avLst/>
          </a:prstGeom>
          <a:solidFill>
            <a:srgbClr val="0054A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30C335-2553-9D60-67C0-5348A2AA86A0}"/>
              </a:ext>
            </a:extLst>
          </p:cNvPr>
          <p:cNvSpPr/>
          <p:nvPr/>
        </p:nvSpPr>
        <p:spPr>
          <a:xfrm>
            <a:off x="10226847" y="2161673"/>
            <a:ext cx="1600200" cy="1143000"/>
          </a:xfrm>
          <a:prstGeom prst="rect">
            <a:avLst/>
          </a:prstGeom>
          <a:solidFill>
            <a:srgbClr val="0054A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Foundation Aid Per Pupil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7BB87-CCF7-35DB-51B8-2E999494B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701547"/>
            <a:ext cx="11277600" cy="30040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Governor’s inflation proposal reduces the “foundation amount” for all districts</a:t>
            </a:r>
          </a:p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The Save Harmless reduction reduces the overall aid amount for </a:t>
            </a:r>
            <a:r>
              <a:rPr lang="en-US" u="sng" dirty="0">
                <a:solidFill>
                  <a:srgbClr val="0054A4"/>
                </a:solidFill>
                <a:latin typeface="Arno Pro" panose="02020502040506020403" pitchFamily="18" charset="0"/>
              </a:rPr>
              <a:t>half</a:t>
            </a:r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 of all districts</a:t>
            </a:r>
          </a:p>
          <a:p>
            <a:pPr lvl="1"/>
            <a:endParaRPr lang="en-US" dirty="0">
              <a:solidFill>
                <a:srgbClr val="0054A4"/>
              </a:solidFill>
              <a:latin typeface="Arno Pro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006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C269D-DF1F-263F-9889-95F836DDE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no Pro" panose="02020502040506020403" pitchFamily="18" charset="0"/>
              </a:rPr>
              <a:t>Why are districts on Save Harmless?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BE86F-3205-A556-92E8-917DA84D1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Foundation Aid currently protects districts from receiving less aid than the prior year, even if the formula calculation has declined</a:t>
            </a:r>
          </a:p>
          <a:p>
            <a:endParaRPr lang="en-US" dirty="0">
              <a:solidFill>
                <a:srgbClr val="0054A4"/>
              </a:solidFill>
              <a:latin typeface="Arno Pro" panose="02020502040506020403" pitchFamily="18" charset="0"/>
            </a:endParaRPr>
          </a:p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Why would the calculation decline?</a:t>
            </a:r>
          </a:p>
          <a:p>
            <a:pPr lvl="1"/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Decrease in the aid per pupil</a:t>
            </a:r>
          </a:p>
          <a:p>
            <a:pPr lvl="1"/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Decrease in enrollment (“TAFPU”)</a:t>
            </a:r>
          </a:p>
          <a:p>
            <a:pPr lvl="1"/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Change in other factors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4157F-2559-39D0-37D8-6BEF2CBCC4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96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9FB99-BC36-A7E4-4617-5C095A8E0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no Pro" panose="02020502040506020403" pitchFamily="18" charset="0"/>
              </a:rPr>
              <a:t>Example in a High Need Rural District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8387EF8-2379-9B09-BFB0-BE3D82CBBD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4811010"/>
              </p:ext>
            </p:extLst>
          </p:nvPr>
        </p:nvGraphicFramePr>
        <p:xfrm>
          <a:off x="609600" y="2179638"/>
          <a:ext cx="109728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46076606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78793727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1407521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2518358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>
                        <a:latin typeface="Arno Pro" panose="02020502040506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no Pro" panose="02020502040506020403" pitchFamily="18" charset="0"/>
                        </a:rPr>
                        <a:t>2007-08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rno Pro" panose="02020502040506020403" pitchFamily="18" charset="0"/>
                        </a:rPr>
                        <a:t>2024-25</a:t>
                      </a:r>
                    </a:p>
                    <a:p>
                      <a:pPr algn="ctr"/>
                      <a:endParaRPr lang="en-US" dirty="0">
                        <a:latin typeface="Arno Pro" panose="02020502040506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no Pro" panose="02020502040506020403" pitchFamily="18" charset="0"/>
                        </a:rPr>
                        <a:t>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447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no Pro" panose="02020502040506020403" pitchFamily="18" charset="0"/>
                        </a:rPr>
                        <a:t>Selected Aid Per Pupil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no Pro" panose="02020502040506020403" pitchFamily="18" charset="0"/>
                        </a:rPr>
                        <a:t>$4,900.00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no Pro" panose="02020502040506020403" pitchFamily="18" charset="0"/>
                        </a:rPr>
                        <a:t>$6,800.00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no Pro" panose="02020502040506020403" pitchFamily="18" charset="0"/>
                        </a:rPr>
                        <a:t>+$1,900.00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231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no Pro" panose="02020502040506020403" pitchFamily="18" charset="0"/>
                        </a:rPr>
                        <a:t>Selected TAFPU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no Pro" panose="02020502040506020403" pitchFamily="18" charset="0"/>
                        </a:rPr>
                        <a:t>1,400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no Pro" panose="02020502040506020403" pitchFamily="18" charset="0"/>
                        </a:rPr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Arno Pro" panose="02020502040506020403" pitchFamily="18" charset="0"/>
                        </a:rPr>
                        <a:t>- 500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746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no Pro" panose="02020502040506020403" pitchFamily="18" charset="0"/>
                        </a:rPr>
                        <a:t>Enrollment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no Pro" panose="02020502040506020403" pitchFamily="18" charset="0"/>
                        </a:rPr>
                        <a:t>1,100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no Pro" panose="02020502040506020403" pitchFamily="18" charset="0"/>
                        </a:rPr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Arno Pro" panose="02020502040506020403" pitchFamily="18" charset="0"/>
                        </a:rPr>
                        <a:t>- 400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59191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7DC30-E123-A6C6-1012-F5315BD514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18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63D8A2-D338-D239-59BC-ADABEC2A6502}"/>
              </a:ext>
            </a:extLst>
          </p:cNvPr>
          <p:cNvSpPr txBox="1"/>
          <p:nvPr/>
        </p:nvSpPr>
        <p:spPr>
          <a:xfrm>
            <a:off x="609600" y="4114800"/>
            <a:ext cx="10972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54A4"/>
                </a:solidFill>
                <a:latin typeface="Arno Pro" panose="02020502040506020403" pitchFamily="18" charset="0"/>
              </a:rPr>
              <a:t>Selected Aid Per Pupil </a:t>
            </a:r>
            <a:r>
              <a:rPr lang="en-US" sz="2800" dirty="0">
                <a:solidFill>
                  <a:srgbClr val="0054A4"/>
                </a:solidFill>
                <a:latin typeface="Arno Pro" panose="02020502040506020403" pitchFamily="18" charset="0"/>
              </a:rPr>
              <a:t>is the Greater of the “IWI” Calculation or the “SSR” Calculation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54A4"/>
                </a:solidFill>
                <a:latin typeface="Arno Pro" panose="02020502040506020403" pitchFamily="18" charset="0"/>
              </a:rPr>
              <a:t>Selected TAFPU </a:t>
            </a:r>
            <a:r>
              <a:rPr lang="en-US" sz="2800" dirty="0">
                <a:solidFill>
                  <a:srgbClr val="0054A4"/>
                </a:solidFill>
                <a:latin typeface="Arno Pro" panose="02020502040506020403" pitchFamily="18" charset="0"/>
              </a:rPr>
              <a:t>is a weighted enrollment count that includes the 1.41 special education weighting, smoothed over two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54A4"/>
                </a:solidFill>
                <a:latin typeface="Arno Pro" panose="02020502040506020403" pitchFamily="18" charset="0"/>
              </a:rPr>
              <a:t>Enrollment</a:t>
            </a:r>
            <a:r>
              <a:rPr lang="en-US" sz="2800" dirty="0">
                <a:solidFill>
                  <a:srgbClr val="0054A4"/>
                </a:solidFill>
                <a:latin typeface="Arno Pro" panose="02020502040506020403" pitchFamily="18" charset="0"/>
              </a:rPr>
              <a:t> is the actual number of students</a:t>
            </a:r>
          </a:p>
        </p:txBody>
      </p:sp>
    </p:spTree>
    <p:extLst>
      <p:ext uri="{BB962C8B-B14F-4D97-AF65-F5344CB8AC3E}">
        <p14:creationId xmlns:p14="http://schemas.microsoft.com/office/powerpoint/2010/main" val="36369056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69482-E604-A0D4-C3F7-150F07A0E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no Pro" panose="02020502040506020403" pitchFamily="18" charset="0"/>
              </a:rPr>
              <a:t>Example in a High Need Rural District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07D83-7F84-B730-CBBD-86617985A8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2484D84-3B60-72C5-0C64-B27AF22AEFC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2179638"/>
          <a:ext cx="10972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343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76113-B74F-CBA2-961D-F880A2F67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no Pro" panose="02020502040506020403" pitchFamily="18" charset="0"/>
              </a:rPr>
              <a:t>Panelists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A2763-F83D-E4D7-DCF3-E4FFC8130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54A4"/>
                </a:solidFill>
                <a:latin typeface="Arno Pro" panose="02020502040506020403" pitchFamily="18" charset="0"/>
              </a:rPr>
              <a:t>Cindy Gallagher, </a:t>
            </a:r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Director of Government Relations, SAANYS</a:t>
            </a:r>
          </a:p>
          <a:p>
            <a:r>
              <a:rPr lang="en-US" b="1" dirty="0">
                <a:solidFill>
                  <a:srgbClr val="0054A4"/>
                </a:solidFill>
                <a:latin typeface="Arno Pro" panose="02020502040506020403" pitchFamily="18" charset="0"/>
              </a:rPr>
              <a:t>Brian Cechnicki</a:t>
            </a:r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, Executive Director, ASBO New York</a:t>
            </a:r>
          </a:p>
          <a:p>
            <a:pPr lvl="1"/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8 years with Division of the Budget Education Unit</a:t>
            </a:r>
          </a:p>
          <a:p>
            <a:pPr lvl="1"/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1 year with Governor’s Office</a:t>
            </a:r>
          </a:p>
          <a:p>
            <a:pPr lvl="1"/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6 years with NYSED as Director of Education Finance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FCE9C-7DD9-4B17-4534-7144E0FD6F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91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1D9EE7-1A88-B422-9035-8EED3CBAED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375E1-F30F-563C-04D2-388A02834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0054A4"/>
                </a:solidFill>
                <a:latin typeface="Arno Pro" panose="02020502040506020403" pitchFamily="18" charset="0"/>
              </a:rPr>
              <a:t>Foundation Aid</a:t>
            </a:r>
          </a:p>
          <a:p>
            <a:r>
              <a:rPr lang="en-US" sz="4400" dirty="0">
                <a:solidFill>
                  <a:srgbClr val="0054A4"/>
                </a:solidFill>
                <a:latin typeface="Arno Pro" panose="02020502040506020403" pitchFamily="18" charset="0"/>
              </a:rPr>
              <a:t>Expense-based Aids</a:t>
            </a:r>
          </a:p>
          <a:p>
            <a:r>
              <a:rPr lang="en-US" sz="4400" dirty="0">
                <a:solidFill>
                  <a:srgbClr val="0054A4"/>
                </a:solidFill>
                <a:latin typeface="Arno Pro" panose="02020502040506020403" pitchFamily="18" charset="0"/>
              </a:rPr>
              <a:t>Tax Cap </a:t>
            </a:r>
          </a:p>
          <a:p>
            <a:r>
              <a:rPr lang="en-US" sz="4400" dirty="0">
                <a:solidFill>
                  <a:srgbClr val="0054A4"/>
                </a:solidFill>
                <a:latin typeface="Arno Pro" panose="02020502040506020403" pitchFamily="18" charset="0"/>
              </a:rPr>
              <a:t>Save Harmless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7FDB91-B47F-5760-0B93-96AE8A7F7D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20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92B42E3-2C23-4E7F-89A5-A3B2F0228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90600"/>
            <a:ext cx="10972800" cy="1143000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rno Pro" panose="02020502040506020403" pitchFamily="18" charset="0"/>
              </a:rPr>
              <a:t>Considerations About State Aid Amounts</a:t>
            </a:r>
          </a:p>
        </p:txBody>
      </p:sp>
    </p:spTree>
    <p:extLst>
      <p:ext uri="{BB962C8B-B14F-4D97-AF65-F5344CB8AC3E}">
        <p14:creationId xmlns:p14="http://schemas.microsoft.com/office/powerpoint/2010/main" val="4212453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079A7-E142-A127-E046-B0D54BA5B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54A4"/>
                </a:solidFill>
                <a:latin typeface="Arno Pro" panose="02020502040506020403" pitchFamily="18" charset="0"/>
              </a:rPr>
              <a:t>How does the Executive Budget calculate the proposed cuts?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DF2E7-008F-6F4F-E5DA-0A0FA1D5F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solidFill>
                <a:srgbClr val="0054A4"/>
              </a:solidFill>
              <a:latin typeface="Arno Pro" panose="02020502040506020403" pitchFamily="18" charset="0"/>
            </a:endParaRPr>
          </a:p>
          <a:p>
            <a:r>
              <a:rPr lang="en-US" sz="3600" dirty="0">
                <a:solidFill>
                  <a:srgbClr val="0054A4"/>
                </a:solidFill>
                <a:latin typeface="Arno Pro" panose="02020502040506020403" pitchFamily="18" charset="0"/>
              </a:rPr>
              <a:t>Save Harmless is reduced for all districts between 9% and 50%</a:t>
            </a:r>
          </a:p>
          <a:p>
            <a:endParaRPr lang="en-US" sz="3600" dirty="0">
              <a:solidFill>
                <a:srgbClr val="0054A4"/>
              </a:solidFill>
              <a:latin typeface="Arno Pro" panose="02020502040506020403" pitchFamily="18" charset="0"/>
            </a:endParaRPr>
          </a:p>
          <a:p>
            <a:r>
              <a:rPr lang="en-US" sz="3600" dirty="0">
                <a:solidFill>
                  <a:srgbClr val="0054A4"/>
                </a:solidFill>
                <a:latin typeface="Arno Pro" panose="02020502040506020403" pitchFamily="18" charset="0"/>
              </a:rPr>
              <a:t>No statutory “phase-out”—but the writing may be on the wall</a:t>
            </a:r>
          </a:p>
          <a:p>
            <a:endParaRPr lang="en-US" sz="3600" dirty="0">
              <a:solidFill>
                <a:srgbClr val="0054A4"/>
              </a:solidFill>
              <a:latin typeface="Arno Pro" panose="02020502040506020403" pitchFamily="18" charset="0"/>
            </a:endParaRPr>
          </a:p>
          <a:p>
            <a:endParaRPr lang="en-US" sz="3600" dirty="0">
              <a:solidFill>
                <a:srgbClr val="0054A4"/>
              </a:solidFill>
              <a:latin typeface="Arno Pro" panose="020205020405060204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639AE4-E0F9-DE73-0F66-1C4E38F6BC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87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8D787-6230-4A50-C6F3-1F11EA986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no Pro" panose="02020502040506020403" pitchFamily="18" charset="0"/>
              </a:rPr>
              <a:t>How real are these cuts?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75FF9-7D92-9B60-5854-A949E54C7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State Budget Gap</a:t>
            </a:r>
          </a:p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“Budget dance”?</a:t>
            </a:r>
          </a:p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We’ve seen cuts before—2003-04, 2011-12; this time different—there’s a tax cap, sustained high inflation, state not currently in a recession, staff shortages across the board</a:t>
            </a:r>
          </a:p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Even if restored this year…the conversation about Save Harmless and enrollment declines is here to stay</a:t>
            </a:r>
          </a:p>
          <a:p>
            <a:endParaRPr lang="en-US" dirty="0">
              <a:solidFill>
                <a:srgbClr val="0054A4"/>
              </a:solidFill>
              <a:latin typeface="Arno Pro" panose="020205020405060204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D5BB0-1022-AC84-D1E3-7620FCE994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020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C930F-704D-877C-9807-DF6687317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dirty="0">
                <a:latin typeface="Arno Pro" panose="02020502040506020403" pitchFamily="18" charset="0"/>
              </a:rPr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9D134-E827-894A-81F9-B98FD3EEB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7200" dirty="0">
              <a:solidFill>
                <a:srgbClr val="0054A4"/>
              </a:solidFill>
              <a:latin typeface="Arno Pro" panose="02020502040506020403" pitchFamily="18" charset="0"/>
            </a:endParaRPr>
          </a:p>
          <a:p>
            <a:pPr marL="0" indent="0" algn="ctr">
              <a:buNone/>
            </a:pPr>
            <a:r>
              <a:rPr lang="en-US" sz="7200" dirty="0">
                <a:solidFill>
                  <a:srgbClr val="0054A4"/>
                </a:solidFill>
                <a:latin typeface="Arno Pro" panose="02020502040506020403" pitchFamily="18" charset="0"/>
              </a:rPr>
              <a:t>schoolbiz.info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BFE50F-02C8-F403-CE5E-F279FE6F32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3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7FF22-0CFF-D92E-9F51-239DDFCB7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no Pro" panose="02020502040506020403" pitchFamily="18" charset="0"/>
              </a:rPr>
              <a:t>What is the impact of the proposed cuts?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A9669-3CC0-B6EE-941A-8BF405DB6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Statewide: $168M from 337 districts (half of all districts!) </a:t>
            </a:r>
          </a:p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One-third in Suffolk, Nassau, Westchester, Rockland, and Putnam Counties; Two-thirds in rest of state</a:t>
            </a:r>
          </a:p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$34 million in High Needs districts; $96 million in average need</a:t>
            </a:r>
          </a:p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As a percent of Total General Fund Expenditures, cuts range from 0% to 12%</a:t>
            </a:r>
          </a:p>
          <a:p>
            <a:pPr lvl="1"/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32 districts have a cut-of-TGFE of 5% or more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15DBB-E336-834E-7B0E-4A1C617DCD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14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411F9-61CD-B00B-96A6-7CFE78C0C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no Pro" panose="02020502040506020403" pitchFamily="18" charset="0"/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27B48-6F0A-1F67-4167-8ABADDD90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Brief Overview of School Finance</a:t>
            </a:r>
          </a:p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What Should You Be Thinking About (SBO perspective)?</a:t>
            </a:r>
          </a:p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Reading the State Aid Run</a:t>
            </a:r>
          </a:p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Considerations about State Aid Amounts </a:t>
            </a:r>
          </a:p>
          <a:p>
            <a:r>
              <a:rPr lang="en-US" dirty="0">
                <a:solidFill>
                  <a:srgbClr val="0054A4"/>
                </a:solidFill>
                <a:latin typeface="Arno Pro" panose="02020502040506020403" pitchFamily="18" charset="0"/>
              </a:rPr>
              <a:t>Quick Deep Dive on Foundation Aid and Save Harmless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E6CC1-F147-F55D-ED23-9F9A0EB0C7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82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5EFFA-CE46-CF47-4B71-53CD99952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no Pro" panose="02020502040506020403" pitchFamily="18" charset="0"/>
              </a:rPr>
              <a:t>School District Revenue Sources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9DCA07-D4D1-9863-67C4-A412B1D05F0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3611" y="2133600"/>
          <a:ext cx="10972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FF71C-91B6-C244-2BB6-E85F7BECDF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28CDF0-B1DE-8F88-331C-558C1455A31D}"/>
              </a:ext>
            </a:extLst>
          </p:cNvPr>
          <p:cNvSpPr txBox="1"/>
          <p:nvPr/>
        </p:nvSpPr>
        <p:spPr>
          <a:xfrm>
            <a:off x="6324600" y="6320316"/>
            <a:ext cx="541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no Pro" panose="02020502040506020403" pitchFamily="18" charset="0"/>
              </a:rPr>
              <a:t>2019-20 School Year; Source: NYSED Analysis of School Finances in New York State</a:t>
            </a:r>
          </a:p>
        </p:txBody>
      </p:sp>
    </p:spTree>
    <p:extLst>
      <p:ext uri="{BB962C8B-B14F-4D97-AF65-F5344CB8AC3E}">
        <p14:creationId xmlns:p14="http://schemas.microsoft.com/office/powerpoint/2010/main" val="822668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6A7A2-6348-9FF8-6FB8-1B33E57DE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no Pro" panose="02020502040506020403" pitchFamily="18" charset="0"/>
              </a:rPr>
              <a:t>Not All Districts are Alike…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D2A394F-3020-E3DF-3B28-A18FDAC333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905000"/>
          <a:ext cx="7543800" cy="477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32F123-35DA-1000-EB2F-5F74423634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40AFB58F-07B9-FE47-C86B-9EFA367CB9F0}"/>
              </a:ext>
            </a:extLst>
          </p:cNvPr>
          <p:cNvGraphicFramePr>
            <a:graphicFrameLocks/>
          </p:cNvGraphicFramePr>
          <p:nvPr/>
        </p:nvGraphicFramePr>
        <p:xfrm>
          <a:off x="7239000" y="1854784"/>
          <a:ext cx="7543800" cy="477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9C2C79F-B42B-0915-D9CA-2F2A04D58490}"/>
              </a:ext>
            </a:extLst>
          </p:cNvPr>
          <p:cNvSpPr txBox="1"/>
          <p:nvPr/>
        </p:nvSpPr>
        <p:spPr>
          <a:xfrm>
            <a:off x="1485900" y="5667345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54A4"/>
                </a:solidFill>
                <a:latin typeface="Arno Pro Display" panose="02020502050506020403" pitchFamily="18" charset="0"/>
              </a:rPr>
              <a:t>High-Need Urban District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11BC02-1B78-E1CB-A502-FBE0330691ED}"/>
              </a:ext>
            </a:extLst>
          </p:cNvPr>
          <p:cNvSpPr txBox="1"/>
          <p:nvPr/>
        </p:nvSpPr>
        <p:spPr>
          <a:xfrm>
            <a:off x="8239626" y="5667345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54A4"/>
                </a:solidFill>
                <a:latin typeface="Arno Pro Display" panose="02020502050506020403" pitchFamily="18" charset="0"/>
              </a:rPr>
              <a:t>Low-Need Suburban District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14B5DA-E7A8-29E7-AE46-A9172E7F4BE7}"/>
              </a:ext>
            </a:extLst>
          </p:cNvPr>
          <p:cNvSpPr txBox="1"/>
          <p:nvPr/>
        </p:nvSpPr>
        <p:spPr>
          <a:xfrm>
            <a:off x="6096000" y="6371838"/>
            <a:ext cx="5478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no Pro Display" panose="02020502050506020403" pitchFamily="18" charset="0"/>
              </a:rPr>
              <a:t>Source: 2019-20 School Year; NYSED Fiscal Profiles of School Districts</a:t>
            </a:r>
          </a:p>
        </p:txBody>
      </p:sp>
    </p:spTree>
    <p:extLst>
      <p:ext uri="{BB962C8B-B14F-4D97-AF65-F5344CB8AC3E}">
        <p14:creationId xmlns:p14="http://schemas.microsoft.com/office/powerpoint/2010/main" val="3902052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5EFFA-CE46-CF47-4B71-53CD99952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no Pro" panose="02020502040506020403" pitchFamily="18" charset="0"/>
              </a:rPr>
              <a:t>School District Revenue Sources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9DCA07-D4D1-9863-67C4-A412B1D05F0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3611" y="2133600"/>
          <a:ext cx="10972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FF71C-91B6-C244-2BB6-E85F7BECDF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28CDF0-B1DE-8F88-331C-558C1455A31D}"/>
              </a:ext>
            </a:extLst>
          </p:cNvPr>
          <p:cNvSpPr txBox="1"/>
          <p:nvPr/>
        </p:nvSpPr>
        <p:spPr>
          <a:xfrm>
            <a:off x="6324600" y="6320316"/>
            <a:ext cx="541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no Pro" panose="02020502040506020403" pitchFamily="18" charset="0"/>
              </a:rPr>
              <a:t>2022-23 School Year; Source: NYSED School Aid Database – Enacted Budget</a:t>
            </a:r>
          </a:p>
        </p:txBody>
      </p:sp>
    </p:spTree>
    <p:extLst>
      <p:ext uri="{BB962C8B-B14F-4D97-AF65-F5344CB8AC3E}">
        <p14:creationId xmlns:p14="http://schemas.microsoft.com/office/powerpoint/2010/main" val="4200408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769E1-DEEA-0D61-7311-197A85FB9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Arno Pro" panose="02020502040506020403" pitchFamily="18" charset="0"/>
              </a:rPr>
              <a:t>What Should You Be Thinking About Right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672E0-B7D3-BE1B-37F8-967F907DB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54A4"/>
                </a:solidFill>
                <a:latin typeface="Arno Pro" panose="02020502040506020403" pitchFamily="18" charset="0"/>
              </a:rPr>
              <a:t>Impact Determination</a:t>
            </a:r>
          </a:p>
          <a:p>
            <a:r>
              <a:rPr lang="en-US" sz="4000" dirty="0">
                <a:solidFill>
                  <a:srgbClr val="0054A4"/>
                </a:solidFill>
                <a:latin typeface="Arno Pro" panose="02020502040506020403" pitchFamily="18" charset="0"/>
              </a:rPr>
              <a:t>Planning</a:t>
            </a:r>
          </a:p>
          <a:p>
            <a:r>
              <a:rPr lang="en-US" sz="4000" dirty="0">
                <a:solidFill>
                  <a:srgbClr val="0054A4"/>
                </a:solidFill>
                <a:latin typeface="Arno Pro" panose="02020502040506020403" pitchFamily="18" charset="0"/>
              </a:rPr>
              <a:t>Communication</a:t>
            </a:r>
          </a:p>
          <a:p>
            <a:r>
              <a:rPr lang="en-US" sz="4000" dirty="0">
                <a:solidFill>
                  <a:srgbClr val="0054A4"/>
                </a:solidFill>
                <a:latin typeface="Arno Pro" panose="02020502040506020403" pitchFamily="18" charset="0"/>
              </a:rPr>
              <a:t>Collaboration</a:t>
            </a:r>
          </a:p>
          <a:p>
            <a:r>
              <a:rPr lang="en-US" sz="4000" dirty="0">
                <a:solidFill>
                  <a:srgbClr val="0054A4"/>
                </a:solidFill>
                <a:latin typeface="Arno Pro" panose="02020502040506020403" pitchFamily="18" charset="0"/>
              </a:rPr>
              <a:t>Future State Budgets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CEC45D-363E-852F-6F03-D5D3EABAE5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41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BD5DB-5536-CE95-6054-D0B9C02CE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89715"/>
            <a:ext cx="10972800" cy="1143000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rno Pro" panose="02020502040506020403" pitchFamily="18" charset="0"/>
              </a:rPr>
              <a:t>Reading State Aid Runs</a:t>
            </a:r>
          </a:p>
        </p:txBody>
      </p:sp>
      <p:pic>
        <p:nvPicPr>
          <p:cNvPr id="6" name="Content Placeholder 5" descr="A document with numbers and numbers&#10;&#10;Description automatically generated">
            <a:extLst>
              <a:ext uri="{FF2B5EF4-FFF2-40B4-BE49-F238E27FC236}">
                <a16:creationId xmlns:a16="http://schemas.microsoft.com/office/drawing/2014/main" id="{BEC746ED-6681-7D26-240F-863CCDFBA7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553" y="1498238"/>
            <a:ext cx="8860893" cy="513116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2ED55-545F-E641-BD92-C8A8C9A853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8087D-E8B6-4120-BFD8-71DF4314EB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4262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2012</TotalTime>
  <Words>716</Words>
  <Application>Microsoft Office PowerPoint</Application>
  <PresentationFormat>Widescreen</PresentationFormat>
  <Paragraphs>161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Arno Pro</vt:lpstr>
      <vt:lpstr>Arno Pro Display</vt:lpstr>
      <vt:lpstr>Arno Pro Smbd SmText</vt:lpstr>
      <vt:lpstr>Calibri</vt:lpstr>
      <vt:lpstr>Presentation Template</vt:lpstr>
      <vt:lpstr>State Aid Through the Lens of the Governor’s Executive Budget</vt:lpstr>
      <vt:lpstr>Panelists</vt:lpstr>
      <vt:lpstr>What is the impact of the proposed cuts?</vt:lpstr>
      <vt:lpstr>Overview</vt:lpstr>
      <vt:lpstr>School District Revenue Sources</vt:lpstr>
      <vt:lpstr>Not All Districts are Alike…</vt:lpstr>
      <vt:lpstr>School District Revenue Sources</vt:lpstr>
      <vt:lpstr>What Should You Be Thinking About Right Now?</vt:lpstr>
      <vt:lpstr>Reading State Aid Runs</vt:lpstr>
      <vt:lpstr>Reading State Aid Runs</vt:lpstr>
      <vt:lpstr>Reading State Aid Runs</vt:lpstr>
      <vt:lpstr>Reading State Aid Runs</vt:lpstr>
      <vt:lpstr>Reading State Aid Runs</vt:lpstr>
      <vt:lpstr>PowerPoint Presentation</vt:lpstr>
      <vt:lpstr>Reading State Aid Runs</vt:lpstr>
      <vt:lpstr>Foundation Aid</vt:lpstr>
      <vt:lpstr>Why are districts on Save Harmless?</vt:lpstr>
      <vt:lpstr>Example in a High Need Rural District</vt:lpstr>
      <vt:lpstr>Example in a High Need Rural District</vt:lpstr>
      <vt:lpstr>Considerations About State Aid Amounts</vt:lpstr>
      <vt:lpstr>How does the Executive Budget calculate the proposed cuts?</vt:lpstr>
      <vt:lpstr>How real are these cuts?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Jacqlene</dc:creator>
  <cp:lastModifiedBy>Gallagher, Cindy</cp:lastModifiedBy>
  <cp:revision>87</cp:revision>
  <dcterms:created xsi:type="dcterms:W3CDTF">2018-08-22T19:17:36Z</dcterms:created>
  <dcterms:modified xsi:type="dcterms:W3CDTF">2024-02-14T21:24:40Z</dcterms:modified>
</cp:coreProperties>
</file>